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67" r:id="rId6"/>
    <p:sldId id="258" r:id="rId7"/>
    <p:sldId id="259" r:id="rId8"/>
    <p:sldId id="260" r:id="rId9"/>
    <p:sldId id="261" r:id="rId10"/>
    <p:sldId id="262" r:id="rId11"/>
    <p:sldId id="266" r:id="rId12"/>
    <p:sldId id="263" r:id="rId13"/>
    <p:sldId id="264" r:id="rId14"/>
    <p:sldId id="265" r:id="rId15"/>
  </p:sldIdLst>
  <p:sldSz cx="12192000" cy="6858000"/>
  <p:notesSz cx="6858000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738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609480" y="175320"/>
            <a:ext cx="10972080" cy="621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ubTitle"/>
          </p:nvPr>
        </p:nvSpPr>
        <p:spPr>
          <a:xfrm>
            <a:off x="609480" y="175320"/>
            <a:ext cx="10972080" cy="621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09480" y="175320"/>
            <a:ext cx="10972080" cy="621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9" name="CustomShape 1"/>
          <p:cNvSpPr/>
          <p:nvPr/>
        </p:nvSpPr>
        <p:spPr>
          <a:xfrm>
            <a:off x="0" y="4724280"/>
            <a:ext cx="2646720" cy="2132640"/>
          </a:xfrm>
          <a:prstGeom prst="rtTriangle">
            <a:avLst/>
          </a:prstGeom>
          <a:solidFill>
            <a:srgbClr val="3462AB"/>
          </a:solidFill>
          <a:ln>
            <a:solidFill>
              <a:schemeClr val="accent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" name="Picture 4"/>
          <p:cNvPicPr/>
          <p:nvPr/>
        </p:nvPicPr>
        <p:blipFill>
          <a:blip r:embed="rId15" cstate="print"/>
          <a:stretch/>
        </p:blipFill>
        <p:spPr>
          <a:xfrm>
            <a:off x="390960" y="5871600"/>
            <a:ext cx="679680" cy="66600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0" y="0"/>
            <a:ext cx="11067120" cy="6856920"/>
          </a:xfrm>
          <a:prstGeom prst="rtTriangle">
            <a:avLst/>
          </a:prstGeom>
          <a:solidFill>
            <a:srgbClr val="3462AB"/>
          </a:solidFill>
          <a:ln>
            <a:solidFill>
              <a:schemeClr val="accent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" name="Picture 4"/>
          <p:cNvPicPr/>
          <p:nvPr/>
        </p:nvPicPr>
        <p:blipFill>
          <a:blip r:embed="rId16"/>
          <a:stretch/>
        </p:blipFill>
        <p:spPr>
          <a:xfrm>
            <a:off x="1158840" y="4257000"/>
            <a:ext cx="1830960" cy="1794240"/>
          </a:xfrm>
          <a:prstGeom prst="rect">
            <a:avLst/>
          </a:prstGeom>
          <a:ln>
            <a:noFill/>
          </a:ln>
        </p:spPr>
      </p:pic>
      <p:pic>
        <p:nvPicPr>
          <p:cNvPr id="5" name="Εικόνα 5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6" name="PlaceHolder 3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l-GR" sz="44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Εικόνα 43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45" name="Εικόνα 44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0" y="4724280"/>
            <a:ext cx="2646720" cy="2132640"/>
          </a:xfrm>
          <a:prstGeom prst="rtTriangle">
            <a:avLst/>
          </a:prstGeom>
          <a:solidFill>
            <a:srgbClr val="3462AB"/>
          </a:solidFill>
          <a:ln>
            <a:solidFill>
              <a:schemeClr val="accent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7" name="Picture 4"/>
          <p:cNvPicPr/>
          <p:nvPr/>
        </p:nvPicPr>
        <p:blipFill>
          <a:blip r:embed="rId15" cstate="print"/>
          <a:stretch/>
        </p:blipFill>
        <p:spPr>
          <a:xfrm>
            <a:off x="390960" y="5871600"/>
            <a:ext cx="679680" cy="666000"/>
          </a:xfrm>
          <a:prstGeom prst="rect">
            <a:avLst/>
          </a:prstGeom>
          <a:ln>
            <a:noFill/>
          </a:ln>
        </p:spPr>
      </p:pic>
      <p:pic>
        <p:nvPicPr>
          <p:cNvPr id="48" name="Εικόνα 51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49" name="Εικόνα 52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50" name="PlaceHolder 2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l-GR" sz="44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Έβδομο επίπεδο διάρθρωσης</a:t>
            </a: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Εικόνα 43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90" name="Εικόνα 44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91" name="CustomShape 1"/>
          <p:cNvSpPr/>
          <p:nvPr/>
        </p:nvSpPr>
        <p:spPr>
          <a:xfrm>
            <a:off x="0" y="4724280"/>
            <a:ext cx="2646720" cy="2132640"/>
          </a:xfrm>
          <a:prstGeom prst="rtTriangle">
            <a:avLst/>
          </a:prstGeom>
          <a:solidFill>
            <a:srgbClr val="3462AB"/>
          </a:solidFill>
          <a:ln>
            <a:solidFill>
              <a:schemeClr val="accent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2" name="Picture 4"/>
          <p:cNvPicPr/>
          <p:nvPr/>
        </p:nvPicPr>
        <p:blipFill>
          <a:blip r:embed="rId15" cstate="print"/>
          <a:stretch/>
        </p:blipFill>
        <p:spPr>
          <a:xfrm>
            <a:off x="390960" y="5871600"/>
            <a:ext cx="679680" cy="666000"/>
          </a:xfrm>
          <a:prstGeom prst="rect">
            <a:avLst/>
          </a:prstGeom>
          <a:ln>
            <a:noFill/>
          </a:ln>
        </p:spPr>
      </p:pic>
      <p:pic>
        <p:nvPicPr>
          <p:cNvPr id="93" name="Εικόνα 51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94" name="Εικόνα 52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95" name="PlaceHolder 2"/>
          <p:cNvSpPr>
            <a:spLocks noGrp="1"/>
          </p:cNvSpPr>
          <p:nvPr>
            <p:ph type="title"/>
          </p:nvPr>
        </p:nvSpPr>
        <p:spPr>
          <a:xfrm>
            <a:off x="609480" y="175320"/>
            <a:ext cx="109720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l-GR" sz="44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 hidden="1"/>
          <p:cNvSpPr/>
          <p:nvPr/>
        </p:nvSpPr>
        <p:spPr>
          <a:xfrm>
            <a:off x="0" y="0"/>
            <a:ext cx="157680" cy="157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2"/>
          <p:cNvSpPr/>
          <p:nvPr/>
        </p:nvSpPr>
        <p:spPr>
          <a:xfrm>
            <a:off x="3886200" y="0"/>
            <a:ext cx="8095320" cy="98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l-GR" sz="4000" b="0" strike="noStrike" spc="-1" dirty="0">
                <a:solidFill>
                  <a:srgbClr val="1F4E79"/>
                </a:solidFill>
                <a:latin typeface="Arial"/>
                <a:ea typeface="DejaVu Sans"/>
              </a:rPr>
              <a:t>Υπουργείο Τουρισμού</a:t>
            </a:r>
            <a:endParaRPr lang="el-GR" sz="4000" b="0" strike="noStrike" spc="-1" dirty="0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5053320" y="2293200"/>
            <a:ext cx="6928200" cy="22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30000"/>
              </a:lnSpc>
              <a:spcBef>
                <a:spcPts val="1001"/>
              </a:spcBef>
            </a:pPr>
            <a:r>
              <a:rPr lang="el-GR" sz="3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Άνοιγμα </a:t>
            </a:r>
            <a:r>
              <a:rPr lang="el-GR" sz="3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Τουρισμού</a:t>
            </a:r>
            <a:endParaRPr lang="el-GR" sz="3600" b="0" strike="noStrike" spc="-1" dirty="0">
              <a:latin typeface="Arial"/>
            </a:endParaRPr>
          </a:p>
          <a:p>
            <a:pPr algn="r">
              <a:lnSpc>
                <a:spcPct val="130000"/>
              </a:lnSpc>
              <a:spcBef>
                <a:spcPts val="499"/>
              </a:spcBef>
            </a:pPr>
            <a:endParaRPr lang="el-GR" sz="3600" b="0" strike="noStrike" spc="-1" dirty="0">
              <a:latin typeface="Arial"/>
            </a:endParaRPr>
          </a:p>
        </p:txBody>
      </p:sp>
      <p:pic>
        <p:nvPicPr>
          <p:cNvPr id="136" name="Εικόνα 328"/>
          <p:cNvPicPr/>
          <p:nvPr/>
        </p:nvPicPr>
        <p:blipFill>
          <a:blip r:embed="rId2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21200" y="236520"/>
            <a:ext cx="11383560" cy="121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4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ΜΕΤΡΑ ΠΡΟΛΗΠΤΙΚΟΥ </a:t>
            </a:r>
            <a:r>
              <a:rPr lang="el-GR" sz="44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ΕΛΕΓΧΟΥ</a:t>
            </a:r>
          </a:p>
          <a:p>
            <a:pPr algn="ctr">
              <a:lnSpc>
                <a:spcPct val="90000"/>
              </a:lnSpc>
            </a:pPr>
            <a:r>
              <a:rPr lang="el-GR" sz="2800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</a:t>
            </a: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15/6-30/6</a:t>
            </a:r>
            <a:endParaRPr lang="el-GR" sz="44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l-GR" sz="36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ΑΘΗΝΑ &amp; ΘΕΣΣΑΛΟΝΙΚΗ</a:t>
            </a:r>
            <a:endParaRPr lang="el-GR" sz="36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l-GR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Από αεροδρόμια εκτός λίστας EASA</a:t>
            </a:r>
            <a:r>
              <a:rPr lang="el-GR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:</a:t>
            </a:r>
          </a:p>
          <a:p>
            <a:pPr marL="685800" lvl="1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l-GR" spc="-1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Δειγματοληπτικά τεστ</a:t>
            </a:r>
            <a:endParaRPr lang="el-GR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l-GR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Σύσταση για αυτοπεριορισμό </a:t>
            </a:r>
            <a:r>
              <a:rPr lang="el-GR" spc="-1" dirty="0">
                <a:solidFill>
                  <a:srgbClr val="000000"/>
                </a:solidFill>
                <a:cs typeface="Times New Roman" panose="02020603050405020304" pitchFamily="18" charset="0"/>
              </a:rPr>
              <a:t>στο ξενοδοχείο </a:t>
            </a:r>
            <a:r>
              <a:rPr lang="el-GR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διαμονής του ταξιδιώτη </a:t>
            </a:r>
            <a:r>
              <a:rPr lang="el-GR" spc="-1" dirty="0">
                <a:solidFill>
                  <a:srgbClr val="000000"/>
                </a:solidFill>
                <a:cs typeface="Times New Roman" panose="02020603050405020304" pitchFamily="18" charset="0"/>
              </a:rPr>
              <a:t>μέχρι την έκδοση του αποτελέσματος του τεστ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l-GR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14 </a:t>
            </a:r>
            <a:r>
              <a:rPr lang="el-GR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ΜΕΡΕΣ ΚΑΡΑΝΤΙΝΑ σε περίπτωση ΘΕΤΙΚΟΥ τεστ/ξενοδοχείο καραντίνας</a:t>
            </a:r>
            <a:endParaRPr lang="el-GR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endParaRPr lang="el-GR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l-GR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Από Ιταλία, Ισπανία, </a:t>
            </a:r>
            <a:r>
              <a:rPr lang="el-GR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Ολλανδία και αεροδρόμια εντός λίστας </a:t>
            </a:r>
            <a:r>
              <a:rPr lang="en-US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EASA</a:t>
            </a:r>
            <a:r>
              <a:rPr lang="el-GR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 </a:t>
            </a:r>
          </a:p>
          <a:p>
            <a:pPr marL="685800" lvl="1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l-GR" spc="-1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Τεστ σε όλους</a:t>
            </a:r>
            <a:endParaRPr lang="el-GR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l-GR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 μέρα αυτοπεριορισμός </a:t>
            </a:r>
            <a:r>
              <a:rPr lang="el-GR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σε ξενοδοχείο επιλογής του ταξιδιώτη (Αθήνα ή Θεσσαλονίκη) </a:t>
            </a:r>
            <a:r>
              <a:rPr lang="el-GR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μέχρι </a:t>
            </a:r>
            <a:r>
              <a:rPr lang="el-GR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την έκδοση του </a:t>
            </a:r>
            <a:r>
              <a:rPr lang="el-GR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αποτελέσματος </a:t>
            </a:r>
            <a:r>
              <a:rPr lang="el-GR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του τεστ</a:t>
            </a:r>
            <a:endParaRPr lang="el-GR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l-GR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14 ΜΕΡΕΣ ΚΑΡΑΝΤΙΝΑ σε περίπτωση ΘΕΤΙΚΟΥ τεστ/ξενοδοχείο καραντίνας (ισχύει και για Αλβανία και Βόρεια Μακεδονία)</a:t>
            </a:r>
            <a:endParaRPr lang="el-GR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endParaRPr lang="el-GR" sz="2000" b="0" strike="noStrike" spc="-1" dirty="0">
              <a:solidFill>
                <a:srgbClr val="000000"/>
              </a:solidFill>
              <a:latin typeface="+mj-lt"/>
            </a:endParaRPr>
          </a:p>
          <a:p>
            <a:endParaRPr lang="el-GR" sz="2000" b="0" strike="noStrike" spc="-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2000" b="0" strike="noStrike" spc="-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20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335360" y="542931"/>
            <a:ext cx="10972080" cy="609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4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ΜΕΤΡΑ ΠΡΟΛΗΠΤΙΚΟΥ </a:t>
            </a:r>
            <a:r>
              <a:rPr lang="el-GR" sz="44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ΕΛΕΓΧΟΥ</a:t>
            </a:r>
          </a:p>
          <a:p>
            <a:pPr algn="ctr">
              <a:lnSpc>
                <a:spcPct val="90000"/>
              </a:lnSpc>
            </a:pP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Αφίξεις από </a:t>
            </a: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1/7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l-GR" sz="36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Για όλες </a:t>
            </a:r>
            <a:r>
              <a:rPr lang="el-GR" sz="36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τις </a:t>
            </a:r>
            <a:r>
              <a:rPr lang="el-GR" sz="36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χώρες </a:t>
            </a:r>
            <a:r>
              <a:rPr lang="el-GR" sz="36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προέλευσης</a:t>
            </a: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l-GR" sz="24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Όλοι οι ταξιδιώτες προς Ελλάδα θα συμπληρώνουν με την άφιξη ( ή πριν επιβιβαστούν) συγκεκριμένη ηλεκτρονική φόρμα PLF (</a:t>
            </a:r>
            <a:r>
              <a:rPr lang="el-GR" sz="2400" spc="-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Passenger</a:t>
            </a:r>
            <a:r>
              <a:rPr lang="el-GR" sz="24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l-GR" sz="2400" spc="-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load</a:t>
            </a:r>
            <a:r>
              <a:rPr lang="el-GR" sz="24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l-GR" sz="2400" spc="-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factor</a:t>
            </a:r>
            <a:r>
              <a:rPr lang="el-GR" sz="24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) με τα στοιχεία επαφής τους στην Ελλάδα (από 1.7 και μετά</a:t>
            </a:r>
            <a:r>
              <a:rPr lang="el-GR" sz="2400" spc="-1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)</a:t>
            </a:r>
            <a:endParaRPr lang="el-GR" sz="36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l-GR" sz="2400" spc="-1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Δειγματοληπτικά τεστ</a:t>
            </a:r>
            <a:endParaRPr lang="el-GR" sz="24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l-GR" sz="2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14 ΜΕΡΕΣ ΚΑΡΑΝΤΙΝΑ σε περίπτωση θετικού τεστ/ξενοδοχείο καραντίνας</a:t>
            </a:r>
            <a:endParaRPr lang="el-GR" sz="24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2400" b="0" strike="noStrike" spc="-1" dirty="0">
              <a:solidFill>
                <a:srgbClr val="000000"/>
              </a:solidFill>
              <a:latin typeface="+mj-lt"/>
            </a:endParaRPr>
          </a:p>
          <a:p>
            <a:endParaRPr lang="el-GR" sz="2400" b="0" strike="noStrike" spc="-1" dirty="0">
              <a:solidFill>
                <a:srgbClr val="000000"/>
              </a:solidFill>
              <a:latin typeface="+mj-lt"/>
            </a:endParaRPr>
          </a:p>
          <a:p>
            <a:endParaRPr lang="el-GR" sz="2400" b="0" strike="noStrike" spc="-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2400" b="0" strike="noStrike" spc="-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24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609480" y="541440"/>
            <a:ext cx="10972080" cy="609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l-GR" sz="4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ΞΕΝΟΔΟΧΕΙΑ ΚΑΡΑΝΤΙΝΑΣ</a:t>
            </a:r>
            <a:endParaRPr lang="el-GR" sz="44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Ξενοδοχεία καραντίνας στις πρωτεύουσες νομών και σε όλα τα </a:t>
            </a: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νησιά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838080" y="365040"/>
            <a:ext cx="10514520" cy="73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2"/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2852EED8-9F2C-41BE-95A8-0C4D8D6AA1EE}" type="slidenum">
              <a:rPr lang="el-GR" sz="1200" b="0" strike="noStrike" spc="-1">
                <a:solidFill>
                  <a:srgbClr val="1F4E79"/>
                </a:solidFill>
                <a:latin typeface="+mj-lt"/>
                <a:ea typeface="DejaVu Sans"/>
              </a:rPr>
              <a:pPr algn="r">
                <a:lnSpc>
                  <a:spcPct val="100000"/>
                </a:lnSpc>
              </a:pPr>
              <a:t>2</a:t>
            </a:fld>
            <a:endParaRPr lang="el-GR" sz="1200" b="0" strike="noStrike" spc="-1" dirty="0">
              <a:latin typeface="+mj-lt"/>
            </a:endParaRPr>
          </a:p>
        </p:txBody>
      </p:sp>
      <p:pic>
        <p:nvPicPr>
          <p:cNvPr id="139" name="Εικόνα 344"/>
          <p:cNvPicPr/>
          <p:nvPr/>
        </p:nvPicPr>
        <p:blipFill>
          <a:blip r:embed="rId2"/>
          <a:stretch/>
        </p:blipFill>
        <p:spPr>
          <a:xfrm>
            <a:off x="3710520" y="3681720"/>
            <a:ext cx="1896840" cy="1896840"/>
          </a:xfrm>
          <a:prstGeom prst="rect">
            <a:avLst/>
          </a:prstGeom>
          <a:ln>
            <a:noFill/>
          </a:ln>
        </p:spPr>
      </p:pic>
      <p:sp>
        <p:nvSpPr>
          <p:cNvPr id="140" name="TextShape 3"/>
          <p:cNvSpPr txBox="1"/>
          <p:nvPr/>
        </p:nvSpPr>
        <p:spPr>
          <a:xfrm>
            <a:off x="609480" y="175320"/>
            <a:ext cx="10972080" cy="22455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4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 </a:t>
            </a:r>
            <a:r>
              <a:rPr lang="el-GR" sz="44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15/6-30/6</a:t>
            </a:r>
            <a:endParaRPr lang="en-US" sz="4400" b="0" strike="noStrike" spc="-1" dirty="0" smtClean="0">
              <a:solidFill>
                <a:srgbClr val="000000"/>
              </a:solidFill>
              <a:latin typeface="+mj-lt"/>
              <a:ea typeface="DejaVu Sans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ΔΙΕΘΝΕΙΣ ΠΤΗΣΕΙΣ</a:t>
            </a:r>
            <a:endParaRPr lang="en-US" sz="2800" b="0" strike="noStrike" spc="-1" dirty="0" smtClean="0">
              <a:solidFill>
                <a:srgbClr val="000000"/>
              </a:solidFill>
              <a:latin typeface="+mj-lt"/>
              <a:ea typeface="DejaVu Sans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n-US" sz="2800" spc="-1" dirty="0">
              <a:solidFill>
                <a:srgbClr val="000000"/>
              </a:solidFill>
              <a:latin typeface="+mj-lt"/>
              <a:ea typeface="DejaVu Sans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l-GR" sz="2000" spc="-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Ακoλουθούμε</a:t>
            </a:r>
            <a:r>
              <a:rPr lang="el-GR" sz="20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τις οδηγίες της ΕΕ για τις απαγορεύσεις για </a:t>
            </a:r>
            <a:r>
              <a:rPr lang="el-GR" sz="2000" spc="-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non</a:t>
            </a:r>
            <a:r>
              <a:rPr lang="el-GR" sz="20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-</a:t>
            </a:r>
            <a:r>
              <a:rPr lang="el-GR" sz="2000" spc="-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essential</a:t>
            </a:r>
            <a:r>
              <a:rPr lang="el-GR" sz="20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l-GR" sz="2000" spc="-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travel</a:t>
            </a:r>
            <a:r>
              <a:rPr lang="el-GR" sz="20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από χώρες εκτός ΕΕ </a:t>
            </a:r>
          </a:p>
          <a:p>
            <a:pPr algn="ctr">
              <a:lnSpc>
                <a:spcPct val="90000"/>
              </a:lnSpc>
            </a:pPr>
            <a:endParaRPr lang="en-US" sz="2800" b="0" strike="noStrike" spc="-1" dirty="0" smtClean="0">
              <a:solidFill>
                <a:srgbClr val="000000"/>
              </a:solidFill>
              <a:latin typeface="+mj-lt"/>
              <a:ea typeface="DejaVu Sans"/>
            </a:endParaRPr>
          </a:p>
        </p:txBody>
      </p:sp>
      <p:sp>
        <p:nvSpPr>
          <p:cNvPr id="141" name="TextShape 4"/>
          <p:cNvSpPr txBox="1"/>
          <p:nvPr/>
        </p:nvSpPr>
        <p:spPr>
          <a:xfrm>
            <a:off x="2567608" y="2641680"/>
            <a:ext cx="7632848" cy="323559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</a:pP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ΑΕΡΟΔΡΟΜΙΟ ΕΛ.ΒΕΝΙΖΕΛΟΣ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l-GR" spc="-1" dirty="0">
              <a:solidFill>
                <a:srgbClr val="000000"/>
              </a:solidFill>
              <a:latin typeface="+mj-lt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Αίρεται </a:t>
            </a:r>
            <a:r>
              <a:rPr lang="el-GR" sz="1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η απαγόρευση για πτήσεις  από Ιταλία, Ισπανία και </a:t>
            </a:r>
            <a:r>
              <a:rPr lang="el-GR" sz="1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Ολλανδία</a:t>
            </a:r>
          </a:p>
          <a:p>
            <a:pPr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l-GR" sz="1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 Αλβανία </a:t>
            </a:r>
            <a:r>
              <a:rPr lang="el-GR" sz="1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και Βόρεια Μακεδονία μόνο για </a:t>
            </a:r>
            <a:r>
              <a:rPr lang="el-GR" sz="1800" b="0" strike="noStrike" spc="-1" dirty="0" err="1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essential</a:t>
            </a:r>
            <a:r>
              <a:rPr lang="el-GR" sz="1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 </a:t>
            </a:r>
            <a:r>
              <a:rPr lang="el-GR" sz="1800" b="0" strike="noStrike" spc="-1" dirty="0" err="1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travel</a:t>
            </a:r>
            <a:endParaRPr lang="el-GR" sz="1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l-GR" sz="1800" b="0" strike="noStrike" spc="-1" dirty="0" smtClean="0">
              <a:solidFill>
                <a:srgbClr val="000000"/>
              </a:solidFill>
              <a:latin typeface="+mj-lt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 Διατηρείται </a:t>
            </a:r>
            <a:r>
              <a:rPr lang="el-GR" sz="1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η απαγόρευση για </a:t>
            </a:r>
            <a:r>
              <a:rPr lang="el-GR" sz="1800" b="0" strike="noStrike" spc="-1" dirty="0" err="1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Μεγ</a:t>
            </a:r>
            <a:r>
              <a:rPr lang="el-GR" sz="1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. Βρετανία και Τουρκία</a:t>
            </a:r>
            <a:endParaRPr lang="el-GR" sz="1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1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838080" y="365040"/>
            <a:ext cx="10514520" cy="73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2"/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2852EED8-9F2C-41BE-95A8-0C4D8D6AA1EE}" type="slidenum">
              <a:rPr lang="el-GR" sz="1200" b="0" strike="noStrike" spc="-1">
                <a:solidFill>
                  <a:srgbClr val="1F4E79"/>
                </a:solidFill>
                <a:latin typeface="+mj-lt"/>
                <a:ea typeface="DejaVu Sans"/>
              </a:rPr>
              <a:pPr algn="r">
                <a:lnSpc>
                  <a:spcPct val="100000"/>
                </a:lnSpc>
              </a:pPr>
              <a:t>3</a:t>
            </a:fld>
            <a:endParaRPr lang="el-GR" sz="1200" b="0" strike="noStrike" spc="-1" dirty="0">
              <a:latin typeface="+mj-lt"/>
            </a:endParaRPr>
          </a:p>
        </p:txBody>
      </p:sp>
      <p:pic>
        <p:nvPicPr>
          <p:cNvPr id="139" name="Εικόνα 344"/>
          <p:cNvPicPr/>
          <p:nvPr/>
        </p:nvPicPr>
        <p:blipFill>
          <a:blip r:embed="rId2"/>
          <a:stretch/>
        </p:blipFill>
        <p:spPr>
          <a:xfrm>
            <a:off x="3710520" y="3681720"/>
            <a:ext cx="1896840" cy="1896840"/>
          </a:xfrm>
          <a:prstGeom prst="rect">
            <a:avLst/>
          </a:prstGeom>
          <a:ln>
            <a:noFill/>
          </a:ln>
        </p:spPr>
      </p:pic>
      <p:sp>
        <p:nvSpPr>
          <p:cNvPr id="140" name="TextShape 3"/>
          <p:cNvSpPr txBox="1"/>
          <p:nvPr/>
        </p:nvSpPr>
        <p:spPr>
          <a:xfrm>
            <a:off x="609480" y="175320"/>
            <a:ext cx="10972080" cy="22455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4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 </a:t>
            </a:r>
            <a:r>
              <a:rPr lang="el-GR" sz="44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15/6-30/6</a:t>
            </a:r>
            <a:endParaRPr lang="en-US" sz="4400" b="0" strike="noStrike" spc="-1" dirty="0" smtClean="0">
              <a:solidFill>
                <a:srgbClr val="000000"/>
              </a:solidFill>
              <a:latin typeface="+mj-lt"/>
              <a:ea typeface="DejaVu Sans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ΔΙΕΘΝΕΙΣ ΠΤΗΣΕΙΣ</a:t>
            </a:r>
            <a:endParaRPr lang="en-US" sz="2800" b="0" strike="noStrike" spc="-1" dirty="0" smtClean="0">
              <a:solidFill>
                <a:srgbClr val="000000"/>
              </a:solidFill>
              <a:latin typeface="+mj-lt"/>
              <a:ea typeface="DejaVu Sans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n-US" sz="2800" spc="-1" dirty="0">
              <a:solidFill>
                <a:srgbClr val="000000"/>
              </a:solidFill>
              <a:latin typeface="+mj-lt"/>
              <a:ea typeface="DejaVu Sans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l-GR" sz="2000" spc="-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Ακoλουθούμε</a:t>
            </a:r>
            <a:r>
              <a:rPr lang="el-GR" sz="20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τις οδηγίες της ΕΕ για τις απαγορεύσεις για </a:t>
            </a:r>
            <a:r>
              <a:rPr lang="el-GR" sz="2000" spc="-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non</a:t>
            </a:r>
            <a:r>
              <a:rPr lang="el-GR" sz="20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-</a:t>
            </a:r>
            <a:r>
              <a:rPr lang="el-GR" sz="2000" spc="-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essential</a:t>
            </a:r>
            <a:r>
              <a:rPr lang="el-GR" sz="20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l-GR" sz="2000" spc="-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travel</a:t>
            </a:r>
            <a:r>
              <a:rPr lang="el-GR" sz="20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από χώρες εκτός ΕΕ </a:t>
            </a:r>
          </a:p>
          <a:p>
            <a:pPr algn="ctr">
              <a:lnSpc>
                <a:spcPct val="90000"/>
              </a:lnSpc>
            </a:pPr>
            <a:endParaRPr lang="en-US" sz="2800" b="0" strike="noStrike" spc="-1" dirty="0" smtClean="0">
              <a:solidFill>
                <a:srgbClr val="000000"/>
              </a:solidFill>
              <a:latin typeface="+mj-lt"/>
              <a:ea typeface="DejaVu Sans"/>
            </a:endParaRPr>
          </a:p>
        </p:txBody>
      </p:sp>
      <p:sp>
        <p:nvSpPr>
          <p:cNvPr id="142" name="TextShape 5"/>
          <p:cNvSpPr txBox="1"/>
          <p:nvPr/>
        </p:nvSpPr>
        <p:spPr>
          <a:xfrm>
            <a:off x="2420700" y="2657336"/>
            <a:ext cx="7560840" cy="36991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ΑΕΡΟΔΡΟΜΙΟ ΘΕΣΣΑΛΟΝΙΚΗΣ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l-GR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Επιτρέπονται ό</a:t>
            </a:r>
            <a:r>
              <a:rPr lang="el-GR" sz="1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λες </a:t>
            </a:r>
            <a:r>
              <a:rPr lang="el-GR" sz="1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οι </a:t>
            </a:r>
            <a:r>
              <a:rPr lang="el-GR" sz="1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πτήσεις</a:t>
            </a:r>
            <a:endParaRPr lang="en-US" sz="1800" b="0" strike="noStrike" spc="-1" dirty="0" smtClean="0">
              <a:solidFill>
                <a:srgbClr val="000000"/>
              </a:solidFill>
              <a:latin typeface="+mj-lt"/>
              <a:ea typeface="DejaVu Sans"/>
              <a:cs typeface="Times New Roman" panose="02020603050405020304" pitchFamily="18" charset="0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l-GR" sz="1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Διατήρηση </a:t>
            </a:r>
            <a:r>
              <a:rPr lang="el-GR" sz="1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απαγόρευσης για πτήσεις από Ιταλία, Ισπανία, Ολλανδία, </a:t>
            </a:r>
            <a:r>
              <a:rPr lang="el-GR" sz="1800" b="0" strike="noStrike" spc="-1" dirty="0" err="1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Μεγ</a:t>
            </a:r>
            <a:r>
              <a:rPr lang="el-GR" sz="1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. Βρετανία, Τουρκία, Αλβανία, Βόρεια </a:t>
            </a:r>
            <a:r>
              <a:rPr lang="el-GR" sz="1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Μακεδονία</a:t>
            </a:r>
            <a:endParaRPr lang="el-GR" sz="1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18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9209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838080" y="365040"/>
            <a:ext cx="10514520" cy="73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"/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518EB14-79F8-4B84-9446-4F2A5BB5C317}" type="slidenum">
              <a:rPr lang="el-GR" sz="1200" b="0" strike="noStrike" spc="-1">
                <a:solidFill>
                  <a:srgbClr val="1F4E79"/>
                </a:solidFill>
                <a:latin typeface="+mj-lt"/>
                <a:ea typeface="DejaVu Sans"/>
              </a:rPr>
              <a:pPr algn="r">
                <a:lnSpc>
                  <a:spcPct val="100000"/>
                </a:lnSpc>
              </a:pPr>
              <a:t>4</a:t>
            </a:fld>
            <a:endParaRPr lang="el-GR" sz="1200" b="0" strike="noStrike" spc="-1">
              <a:latin typeface="+mj-lt"/>
            </a:endParaRPr>
          </a:p>
        </p:txBody>
      </p:sp>
      <p:pic>
        <p:nvPicPr>
          <p:cNvPr id="145" name="Εικόνα 344"/>
          <p:cNvPicPr/>
          <p:nvPr/>
        </p:nvPicPr>
        <p:blipFill>
          <a:blip r:embed="rId2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146" name="TextShape 3"/>
          <p:cNvSpPr txBox="1"/>
          <p:nvPr/>
        </p:nvSpPr>
        <p:spPr>
          <a:xfrm>
            <a:off x="605281" y="273600"/>
            <a:ext cx="109720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4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 </a:t>
            </a:r>
            <a:r>
              <a:rPr lang="el-GR" sz="44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15/6-30/6</a:t>
            </a:r>
          </a:p>
          <a:p>
            <a:pPr algn="ctr">
              <a:lnSpc>
                <a:spcPct val="90000"/>
              </a:lnSpc>
            </a:pP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ΘΑΛΑΣΣΙΕΣ </a:t>
            </a: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7" name="TextShape 4"/>
          <p:cNvSpPr txBox="1"/>
          <p:nvPr/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Απαγορεύεται ο κατάπλους πλοίων από το εξωτερικό σε ελληνικά λιμάνια 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Επιτρέπεται για σκάφη αναψυχής μόνο με το πλήρωμα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28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609480" y="541440"/>
            <a:ext cx="10972080" cy="609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4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 </a:t>
            </a:r>
            <a:r>
              <a:rPr lang="el-GR" sz="44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15/6-30/6</a:t>
            </a:r>
          </a:p>
          <a:p>
            <a:pPr algn="ctr">
              <a:lnSpc>
                <a:spcPct val="90000"/>
              </a:lnSpc>
            </a:pP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ΧΕΡΣΑΙΕΣ </a:t>
            </a: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Κλειστά χερσαία σύνορα από Τουρκία, Αλβανία και Β. Μακεδονία (πλην των απολύτως αναγκαίων επαγγελματικών μετακινήσεων)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Ανοικτά με Βουλγαρία 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28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838080" y="365040"/>
            <a:ext cx="10514520" cy="73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2"/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4C78DCCC-BA99-4A8B-B06B-EE6E59C04431}" type="slidenum">
              <a:rPr lang="el-GR" sz="1200" b="0" strike="noStrike" spc="-1">
                <a:solidFill>
                  <a:srgbClr val="1F4E79"/>
                </a:solidFill>
                <a:latin typeface="+mj-lt"/>
                <a:ea typeface="DejaVu Sans"/>
              </a:rPr>
              <a:pPr algn="r">
                <a:lnSpc>
                  <a:spcPct val="100000"/>
                </a:lnSpc>
              </a:pPr>
              <a:t>6</a:t>
            </a:fld>
            <a:endParaRPr lang="el-GR" sz="1200" b="0" strike="noStrike" spc="-1">
              <a:latin typeface="+mj-lt"/>
            </a:endParaRPr>
          </a:p>
        </p:txBody>
      </p:sp>
      <p:pic>
        <p:nvPicPr>
          <p:cNvPr id="152" name="Εικόνα 344"/>
          <p:cNvPicPr/>
          <p:nvPr/>
        </p:nvPicPr>
        <p:blipFill>
          <a:blip r:embed="rId2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153" name="TextShape 3"/>
          <p:cNvSpPr txBox="1"/>
          <p:nvPr/>
        </p:nvSpPr>
        <p:spPr>
          <a:xfrm>
            <a:off x="609480" y="541440"/>
            <a:ext cx="10972080" cy="609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4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 από </a:t>
            </a:r>
            <a:r>
              <a:rPr lang="el-GR" sz="44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1/7</a:t>
            </a:r>
          </a:p>
          <a:p>
            <a:pPr algn="ctr">
              <a:lnSpc>
                <a:spcPct val="90000"/>
              </a:lnSpc>
            </a:pP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ΔΙΕΘΝΕΙΣ </a:t>
            </a: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ΠΤΗΣΕΙΣ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4" name="TextShape 4"/>
          <p:cNvSpPr txBox="1"/>
          <p:nvPr/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Αφίξεις </a:t>
            </a:r>
            <a:r>
              <a:rPr lang="el-GR" sz="2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σε όλα τα αεροδρόμια της </a:t>
            </a:r>
            <a:r>
              <a:rPr lang="el-GR" sz="24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χώρας</a:t>
            </a:r>
          </a:p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spc="-1" dirty="0" err="1">
                <a:solidFill>
                  <a:srgbClr val="000000"/>
                </a:solidFill>
                <a:cs typeface="Times New Roman" panose="02020603050405020304" pitchFamily="18" charset="0"/>
              </a:rPr>
              <a:t>Συνδιαμόρφωση</a:t>
            </a:r>
            <a:r>
              <a:rPr lang="el-GR" sz="24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 της πρότασης </a:t>
            </a:r>
            <a:r>
              <a:rPr lang="el-GR" sz="24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της </a:t>
            </a:r>
            <a:r>
              <a:rPr lang="el-GR" sz="24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ΕΕ για την λίστα τρίτων χωρών </a:t>
            </a:r>
            <a:r>
              <a:rPr lang="el-GR" sz="24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στις οποίες θα συνεχίσουν να υφίστανται περιορισμοί</a:t>
            </a:r>
            <a:endParaRPr lang="el-GR" sz="2400" spc="-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l-GR" sz="2400" b="0" strike="noStrike" spc="-1" dirty="0" smtClean="0">
              <a:solidFill>
                <a:srgbClr val="000000"/>
              </a:solidFill>
              <a:latin typeface="+mj-lt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24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609480" y="541440"/>
            <a:ext cx="10972080" cy="609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4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 από </a:t>
            </a:r>
            <a:r>
              <a:rPr lang="el-GR" sz="44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1/7</a:t>
            </a:r>
          </a:p>
          <a:p>
            <a:pPr algn="ctr">
              <a:lnSpc>
                <a:spcPct val="90000"/>
              </a:lnSpc>
            </a:pP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ΧΕΡΣΑΙΕΣ </a:t>
            </a: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609480" y="2132856"/>
            <a:ext cx="10972080" cy="34485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Άρση περιορισμών </a:t>
            </a: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από Αλβανία, Βόρεια </a:t>
            </a: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Μακεδονία εφόσον το επιτρέπουν οι υγειονομικές συνθήκες</a:t>
            </a:r>
          </a:p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spc="-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Επανεξέταση έως 30/6 </a:t>
            </a:r>
            <a:r>
              <a:rPr lang="el-GR" sz="2800" spc="-1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για την Τουρκία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28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609480" y="541440"/>
            <a:ext cx="10972080" cy="609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44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 από </a:t>
            </a:r>
            <a:r>
              <a:rPr lang="el-GR" sz="44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1/7</a:t>
            </a:r>
          </a:p>
          <a:p>
            <a:pPr algn="ctr">
              <a:lnSpc>
                <a:spcPct val="90000"/>
              </a:lnSpc>
            </a:pPr>
            <a:r>
              <a:rPr lang="el-GR" sz="2800" b="0" strike="noStrike" spc="-1" dirty="0" smtClean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ΘΑΛΑΣΣΙΕΣ </a:t>
            </a: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ΑΦΙΞΕΙΣ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609480" y="2276872"/>
            <a:ext cx="10972080" cy="33045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 dirty="0">
                <a:solidFill>
                  <a:srgbClr val="000000"/>
                </a:solidFill>
                <a:latin typeface="+mj-lt"/>
                <a:ea typeface="DejaVu Sans"/>
                <a:cs typeface="Times New Roman" panose="02020603050405020304" pitchFamily="18" charset="0"/>
              </a:rPr>
              <a:t>Επιτρέπεται ο κατάπλους πλοίων από το εξωτερικό σε ελληνικά λιμάνια</a:t>
            </a:r>
            <a:endParaRPr lang="el-GR" sz="2800" b="0" strike="noStrike" spc="-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l-GR" sz="28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10972080" cy="553998"/>
          </a:xfrm>
        </p:spPr>
        <p:txBody>
          <a:bodyPr/>
          <a:lstStyle/>
          <a:p>
            <a:pPr algn="ctr"/>
            <a:r>
              <a:rPr lang="el-GR" sz="3600" dirty="0" smtClean="0">
                <a:latin typeface="+mj-lt"/>
              </a:rPr>
              <a:t>ΣΗΜΕΙΑ ΕΙΣΟΔΟΥ</a:t>
            </a:r>
            <a:endParaRPr lang="el-GR" sz="3600" dirty="0">
              <a:latin typeface="+mj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08" y="1071546"/>
            <a:ext cx="5239493" cy="511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0076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382</Words>
  <Application>Microsoft Office PowerPoint</Application>
  <PresentationFormat>Προσαρμογή</PresentationFormat>
  <Paragraphs>69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12</vt:i4>
      </vt:variant>
    </vt:vector>
  </HeadingPairs>
  <TitlesOfParts>
    <vt:vector size="15" baseType="lpstr">
      <vt:lpstr>Office Theme</vt:lpstr>
      <vt:lpstr>Office Theme</vt:lpstr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ΣΗΜΕΙΑ ΕΙΣΟΔΟΥ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Marios Nakas</dc:creator>
  <cp:lastModifiedBy>user</cp:lastModifiedBy>
  <cp:revision>21</cp:revision>
  <cp:lastPrinted>2020-06-12T12:35:23Z</cp:lastPrinted>
  <dcterms:created xsi:type="dcterms:W3CDTF">2019-07-09T09:31:45Z</dcterms:created>
  <dcterms:modified xsi:type="dcterms:W3CDTF">2020-06-12T15:21:59Z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Ευρεία οθόνη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